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357" r:id="rId12"/>
    <p:sldId id="375" r:id="rId13"/>
    <p:sldId id="269" r:id="rId14"/>
    <p:sldId id="272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9" r:id="rId28"/>
    <p:sldId id="290" r:id="rId29"/>
    <p:sldId id="292" r:id="rId30"/>
    <p:sldId id="294" r:id="rId31"/>
    <p:sldId id="296" r:id="rId32"/>
    <p:sldId id="298" r:id="rId33"/>
    <p:sldId id="371" r:id="rId34"/>
    <p:sldId id="300" r:id="rId35"/>
    <p:sldId id="301" r:id="rId36"/>
    <p:sldId id="303" r:id="rId37"/>
    <p:sldId id="372" r:id="rId38"/>
    <p:sldId id="304" r:id="rId39"/>
    <p:sldId id="306" r:id="rId40"/>
    <p:sldId id="308" r:id="rId41"/>
    <p:sldId id="310" r:id="rId42"/>
    <p:sldId id="311" r:id="rId43"/>
    <p:sldId id="373" r:id="rId44"/>
    <p:sldId id="312" r:id="rId45"/>
    <p:sldId id="313" r:id="rId46"/>
    <p:sldId id="370" r:id="rId47"/>
    <p:sldId id="314" r:id="rId48"/>
    <p:sldId id="315" r:id="rId49"/>
    <p:sldId id="369" r:id="rId50"/>
    <p:sldId id="374" r:id="rId51"/>
    <p:sldId id="317" r:id="rId52"/>
    <p:sldId id="318" r:id="rId53"/>
    <p:sldId id="376" r:id="rId54"/>
    <p:sldId id="319" r:id="rId55"/>
    <p:sldId id="321" r:id="rId56"/>
    <p:sldId id="368" r:id="rId57"/>
    <p:sldId id="323" r:id="rId58"/>
    <p:sldId id="325" r:id="rId59"/>
    <p:sldId id="326" r:id="rId60"/>
    <p:sldId id="327" r:id="rId61"/>
    <p:sldId id="328" r:id="rId62"/>
    <p:sldId id="367" r:id="rId63"/>
    <p:sldId id="330" r:id="rId64"/>
    <p:sldId id="331" r:id="rId65"/>
    <p:sldId id="366" r:id="rId66"/>
    <p:sldId id="332" r:id="rId67"/>
    <p:sldId id="334" r:id="rId68"/>
    <p:sldId id="335" r:id="rId69"/>
    <p:sldId id="365" r:id="rId70"/>
    <p:sldId id="336" r:id="rId71"/>
    <p:sldId id="338" r:id="rId72"/>
    <p:sldId id="364" r:id="rId73"/>
    <p:sldId id="363" r:id="rId74"/>
    <p:sldId id="339" r:id="rId75"/>
    <p:sldId id="362" r:id="rId76"/>
    <p:sldId id="340" r:id="rId77"/>
    <p:sldId id="341" r:id="rId78"/>
    <p:sldId id="343" r:id="rId79"/>
    <p:sldId id="344" r:id="rId80"/>
    <p:sldId id="361" r:id="rId81"/>
    <p:sldId id="346" r:id="rId82"/>
    <p:sldId id="347" r:id="rId83"/>
    <p:sldId id="360" r:id="rId84"/>
    <p:sldId id="349" r:id="rId85"/>
    <p:sldId id="377" r:id="rId86"/>
    <p:sldId id="351" r:id="rId87"/>
    <p:sldId id="359" r:id="rId88"/>
    <p:sldId id="352" r:id="rId89"/>
    <p:sldId id="354" r:id="rId90"/>
    <p:sldId id="355" r:id="rId91"/>
    <p:sldId id="356" r:id="rId92"/>
    <p:sldId id="378" r:id="rId93"/>
    <p:sldId id="358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0FB51-2368-40AE-B138-79F81CF85108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B5AA6-A71A-42E2-813F-7EF4D3BE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5AA6-A71A-42E2-813F-7EF4D3BE071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4BE1F9F-791A-4784-AAEA-5B3801E9564C}" type="datetimeFigureOut">
              <a:rPr lang="en-US" smtClean="0"/>
              <a:pPr/>
              <a:t>16-11-2021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A5C1100-6A3A-4EFE-B71C-1936D630C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b="1" dirty="0" smtClean="0"/>
              <a:t>MOST COMMON BIRTH INJURIES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                      </a:t>
            </a:r>
            <a:r>
              <a:rPr lang="en-IN" sz="2800" dirty="0" smtClean="0"/>
              <a:t>By</a:t>
            </a:r>
            <a:br>
              <a:rPr lang="en-IN" sz="2800" dirty="0" smtClean="0"/>
            </a:br>
            <a:r>
              <a:rPr lang="en-IN" sz="2800" dirty="0" smtClean="0"/>
              <a:t>                                                        Dr.Mahadevi A.L</a:t>
            </a:r>
            <a:br>
              <a:rPr lang="en-IN" sz="2800" dirty="0" smtClean="0"/>
            </a:br>
            <a:r>
              <a:rPr lang="en-IN" sz="2800" dirty="0" smtClean="0"/>
              <a:t>                                                       Assistant Professor</a:t>
            </a:r>
            <a:br>
              <a:rPr lang="en-IN" sz="2800" dirty="0" smtClean="0"/>
            </a:br>
            <a:r>
              <a:rPr lang="en-IN" sz="2800" dirty="0" smtClean="0"/>
              <a:t>                                                      Dept of Paediatrics</a:t>
            </a:r>
            <a:br>
              <a:rPr lang="en-IN" sz="2800" dirty="0" smtClean="0"/>
            </a:br>
            <a:r>
              <a:rPr lang="en-IN" sz="2800" dirty="0" smtClean="0"/>
              <a:t>                                                      08-06-2021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linical features&#10;• Swelling, usually over a parietal or&#10;occipital bone&#10;• Swelling does not cross a suture line and&#10;is oft..."/>
          <p:cNvPicPr>
            <a:picLocks noChangeAspect="1" noChangeArrowheads="1"/>
          </p:cNvPicPr>
          <p:nvPr/>
        </p:nvPicPr>
        <p:blipFill>
          <a:blip r:embed="rId2"/>
          <a:srcRect t="6249" b="52456"/>
          <a:stretch>
            <a:fillRect/>
          </a:stretch>
        </p:blipFill>
        <p:spPr bwMode="auto">
          <a:xfrm>
            <a:off x="0" y="0"/>
            <a:ext cx="9144000" cy="2714620"/>
          </a:xfrm>
          <a:prstGeom prst="rect">
            <a:avLst/>
          </a:prstGeom>
          <a:noFill/>
        </p:spPr>
      </p:pic>
      <p:pic>
        <p:nvPicPr>
          <p:cNvPr id="3" name="Picture 2" descr="Diagnosis&#10;• Physical examination&#10;• Skull radiograph&#10;• cranial computed tomography&#10;&#10; "/>
          <p:cNvPicPr>
            <a:picLocks noChangeAspect="1" noChangeArrowheads="1"/>
          </p:cNvPicPr>
          <p:nvPr/>
        </p:nvPicPr>
        <p:blipFill>
          <a:blip r:embed="rId3"/>
          <a:srcRect t="7273" b="25455"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EATURES&#10;• A subgaleal hemorrhage presents as a&#10;firm-to-fluctuant mass that crosses suture&#10;lines.&#10;• The mass is typicall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77414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Birth Injuries Of Head: Cephalohematoma And Caput Succedane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87741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• If infection is suspected, aspiration of the&#10;mass&#10;• If sepsis, antibiotics&#10;• hyperbilirubinemia – photo therapy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57694"/>
          </a:xfrm>
          <a:prstGeom prst="rect">
            <a:avLst/>
          </a:prstGeom>
          <a:noFill/>
        </p:spPr>
      </p:pic>
      <p:pic>
        <p:nvPicPr>
          <p:cNvPr id="3" name="Picture 2" descr="SUBGALEAL HEMORRHAGE&#10;• A subgaleal hemorrhage is bleeding&#10;between the galea aponeurosis of the&#10;scalp and the periosteum.&#10;&#10; "/>
          <p:cNvPicPr>
            <a:picLocks noChangeAspect="1" noChangeArrowheads="1"/>
          </p:cNvPicPr>
          <p:nvPr/>
        </p:nvPicPr>
        <p:blipFill>
          <a:blip r:embed="rId3"/>
          <a:srcRect t="23458" b="41750"/>
          <a:stretch>
            <a:fillRect/>
          </a:stretch>
        </p:blipFill>
        <p:spPr bwMode="auto">
          <a:xfrm>
            <a:off x="0" y="4214818"/>
            <a:ext cx="9144000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ABORATORY FINDINGS&#10;• serial hemoglobin and hematocrit&#10;monitoring,&#10;• coagulation profile to investigate for the&#10;presence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</p:spPr>
      </p:pic>
      <p:pic>
        <p:nvPicPr>
          <p:cNvPr id="3" name="Picture 2" descr="TREATMENT&#10;• Supportive&#10;• Transfusions may be required if blood loss&#10;is significant.&#10;• In severe cases, surgery may be requ..."/>
          <p:cNvPicPr>
            <a:picLocks noChangeAspect="1" noChangeArrowheads="1"/>
          </p:cNvPicPr>
          <p:nvPr/>
        </p:nvPicPr>
        <p:blipFill>
          <a:blip r:embed="rId3"/>
          <a:srcRect b="33299"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RANIAL INJURIES&#10;• LINEAR SKULL FRACTURES&#10;• DEPRESSED SKULL FRACTURES&#10;&#10; "/>
          <p:cNvPicPr>
            <a:picLocks noChangeAspect="1" noChangeArrowheads="1"/>
          </p:cNvPicPr>
          <p:nvPr/>
        </p:nvPicPr>
        <p:blipFill>
          <a:blip r:embed="rId2"/>
          <a:srcRect t="5082" b="33939"/>
          <a:stretch>
            <a:fillRect/>
          </a:stretch>
        </p:blipFill>
        <p:spPr bwMode="auto">
          <a:xfrm>
            <a:off x="0" y="0"/>
            <a:ext cx="9143999" cy="3143248"/>
          </a:xfrm>
          <a:prstGeom prst="rect">
            <a:avLst/>
          </a:prstGeom>
          <a:noFill/>
        </p:spPr>
      </p:pic>
      <p:pic>
        <p:nvPicPr>
          <p:cNvPr id="3" name="Picture 2" descr="LINEAR SKULL FRACTURES&#10;• Usually affect the parietal bones.&#10;• The pathogenesis is related to&#10;compression from the applicat..."/>
          <p:cNvPicPr>
            <a:picLocks noChangeAspect="1" noChangeArrowheads="1"/>
          </p:cNvPicPr>
          <p:nvPr/>
        </p:nvPicPr>
        <p:blipFill>
          <a:blip r:embed="rId3"/>
          <a:srcRect t="5797" b="13043"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EPRESSED SKULL FRACTURES&#10;• Indications for surgery include&#10;• radiographic evidence of bone&#10;fragments in the cerebrum&#10;•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• Indications for nonsurgical management&#10;include&#10;• Depressions less than 2 cm in width and&#10;depressions over a major veno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7414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NTRACRANIAL INJURY&#10;•&#10;•&#10;•&#10;•&#10;•&#10;•&#10;&#10;Intracranial haemorrhage&#10;Epidural hemorrhage&#10;Subdural hemorrhage&#10;Subarachnoid hemorrhage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741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NTRACRANIAL HAEMORRHAGE&#10;• Bleeding can occur&#10;– External to the brain into the&#10;epidural, subdural or subarachnoid space&#10;– ..."/>
          <p:cNvPicPr>
            <a:picLocks noChangeAspect="1" noChangeArrowheads="1"/>
          </p:cNvPicPr>
          <p:nvPr/>
        </p:nvPicPr>
        <p:blipFill>
          <a:blip r:embed="rId2"/>
          <a:srcRect t="16666" b="29117"/>
          <a:stretch>
            <a:fillRect/>
          </a:stretch>
        </p:blipFill>
        <p:spPr bwMode="auto">
          <a:xfrm>
            <a:off x="155574" y="0"/>
            <a:ext cx="8774143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FINITION&#10;• An impairment of the infants body function&#10;or structure due to adverse influences that&#10;occur at birth&#10;•&#10;(Nati..."/>
          <p:cNvPicPr>
            <a:picLocks noChangeAspect="1" noChangeArrowheads="1"/>
          </p:cNvPicPr>
          <p:nvPr/>
        </p:nvPicPr>
        <p:blipFill>
          <a:blip r:embed="rId2"/>
          <a:srcRect b="52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ISK FACTORS&#10;•&#10;•&#10;•&#10;•&#10;•&#10;&#10;forceps delivery&#10;vacuum extraction&#10;precipitous deliver&#10;prolonged second stage of labor&#10;macrosomia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YMPTOMS&#10;• apnea&#10;• seizures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774143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PIDURAL HEMORRHAGE&#10;• Epidural hemorrhage primarily arises from&#10;injury to the middle meningeal artery, and&#10;is frequently a..."/>
          <p:cNvPicPr>
            <a:picLocks noChangeAspect="1" noChangeArrowheads="1"/>
          </p:cNvPicPr>
          <p:nvPr/>
        </p:nvPicPr>
        <p:blipFill>
          <a:blip r:embed="rId2"/>
          <a:srcRect t="7506" b="21448"/>
          <a:stretch>
            <a:fillRect/>
          </a:stretch>
        </p:blipFill>
        <p:spPr bwMode="auto">
          <a:xfrm>
            <a:off x="0" y="0"/>
            <a:ext cx="9144000" cy="3857628"/>
          </a:xfrm>
          <a:prstGeom prst="rect">
            <a:avLst/>
          </a:prstGeom>
          <a:noFill/>
        </p:spPr>
      </p:pic>
      <p:pic>
        <p:nvPicPr>
          <p:cNvPr id="3" name="Picture 2" descr="CLINICAL MANIFESTATIONS&#10;•&#10;•&#10;•&#10;•&#10;•&#10;•&#10;&#10;Diffuse neurologic symptoms&#10;Increased intracranial pressure&#10;Bulging fontanels&#10;Localiz..."/>
          <p:cNvPicPr>
            <a:picLocks noChangeAspect="1" noChangeArrowheads="1"/>
          </p:cNvPicPr>
          <p:nvPr/>
        </p:nvPicPr>
        <p:blipFill>
          <a:blip r:embed="rId3"/>
          <a:srcRect t="7127" b="32398"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IAGNOSIS&#10;• cranial computed tomography showing a&#10;high-density lentiform lesion in the&#10;temporoparietal region&#10;• Skull radi..."/>
          <p:cNvPicPr>
            <a:picLocks noChangeAspect="1" noChangeArrowheads="1"/>
          </p:cNvPicPr>
          <p:nvPr/>
        </p:nvPicPr>
        <p:blipFill>
          <a:blip r:embed="rId2"/>
          <a:srcRect b="52500"/>
          <a:stretch>
            <a:fillRect/>
          </a:stretch>
        </p:blipFill>
        <p:spPr bwMode="auto">
          <a:xfrm>
            <a:off x="155574" y="214290"/>
            <a:ext cx="855982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ANAGEMENT&#10;• Surgical management&#10;&#10;• Aspiration of blood from the accompanying&#10;cephalhaematoma&#10;&#10; "/>
          <p:cNvPicPr>
            <a:picLocks noChangeAspect="1" noChangeArrowheads="1"/>
          </p:cNvPicPr>
          <p:nvPr/>
        </p:nvPicPr>
        <p:blipFill>
          <a:blip r:embed="rId2"/>
          <a:srcRect t="7449"/>
          <a:stretch>
            <a:fillRect/>
          </a:stretch>
        </p:blipFill>
        <p:spPr bwMode="auto">
          <a:xfrm>
            <a:off x="155574" y="0"/>
            <a:ext cx="870270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UBDURAL HEMORRHAGE&#10;• most frequent intracranial hemorrhage&#10;related to birth trauma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741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• Laceration of the tentorium, with rupture of&#10;the straight sinus, vein of Galen transverse&#10;sinus, or infratentorial veins..."/>
          <p:cNvPicPr>
            <a:picLocks noChangeAspect="1" noChangeArrowheads="1"/>
          </p:cNvPicPr>
          <p:nvPr/>
        </p:nvPicPr>
        <p:blipFill>
          <a:blip r:embed="rId2"/>
          <a:srcRect t="5778"/>
          <a:stretch>
            <a:fillRect/>
          </a:stretch>
        </p:blipFill>
        <p:spPr bwMode="auto">
          <a:xfrm>
            <a:off x="0" y="0"/>
            <a:ext cx="9144000" cy="4000504"/>
          </a:xfrm>
          <a:prstGeom prst="rect">
            <a:avLst/>
          </a:prstGeom>
          <a:noFill/>
        </p:spPr>
      </p:pic>
      <p:pic>
        <p:nvPicPr>
          <p:cNvPr id="3" name="Picture 2" descr="• Laceration of the superficial cerebral&#10;vein, causing bleeding over the cerebral&#10;convexity&#10;• Occipital osteodiastasis, wi..."/>
          <p:cNvPicPr>
            <a:picLocks noChangeAspect="1" noChangeArrowheads="1"/>
          </p:cNvPicPr>
          <p:nvPr/>
        </p:nvPicPr>
        <p:blipFill>
          <a:blip r:embed="rId3"/>
          <a:srcRect t="6180" b="25387"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LINICAL FEATURES&#10;•&#10;•&#10;•&#10;•&#10;•&#10;•&#10;&#10;Respiratory symptoms such as apnea&#10;Seizures&#10;Focal neurologic deficits&#10;Lethargy&#10;Hypotonia&#10;Ot..."/>
          <p:cNvPicPr>
            <a:picLocks noChangeAspect="1" noChangeArrowheads="1"/>
          </p:cNvPicPr>
          <p:nvPr/>
        </p:nvPicPr>
        <p:blipFill>
          <a:blip r:embed="rId2"/>
          <a:srcRect b="9434"/>
          <a:stretch>
            <a:fillRect/>
          </a:stretch>
        </p:blipFill>
        <p:spPr bwMode="auto">
          <a:xfrm>
            <a:off x="155574" y="0"/>
            <a:ext cx="8345516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IAGNOSIS&#10;•&#10;•&#10;•&#10;•&#10;&#10;Cranial computed tomography&#10;Cranial ultrasonography&#10;MRI.&#10;Coagulation profile&#10;&#10; "/>
          <p:cNvPicPr>
            <a:picLocks noChangeAspect="1" noChangeArrowheads="1"/>
          </p:cNvPicPr>
          <p:nvPr/>
        </p:nvPicPr>
        <p:blipFill>
          <a:blip r:embed="rId2"/>
          <a:srcRect t="21478" b="15012"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pic>
        <p:nvPicPr>
          <p:cNvPr id="3" name="Picture 2" descr="SUBARACHNOID HEMORRHAGE&#10;• Subarachnoid hemorrhage is caused by&#10;rupture of the bridging veins of the&#10;subarachnoid space or ..."/>
          <p:cNvPicPr>
            <a:picLocks noChangeAspect="1" noChangeArrowheads="1"/>
          </p:cNvPicPr>
          <p:nvPr/>
        </p:nvPicPr>
        <p:blipFill>
          <a:blip r:embed="rId3"/>
          <a:srcRect t="23076" b="28537"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NIFESTATIONS&#10;• Seizures, often occurring on the second&#10;day of life&#10;• Irritability&#10;• Depressed level of consciousness&#10;•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pic>
        <p:nvPicPr>
          <p:cNvPr id="3" name="Picture 2" descr="DIAGNOSIS&#10;• Cranial computed tomography.&#10;• Cranial ultrasonography&#10;• Lumbar puncture shows an increased&#10;number of red bloo..."/>
          <p:cNvPicPr>
            <a:picLocks noChangeAspect="1" noChangeArrowheads="1"/>
          </p:cNvPicPr>
          <p:nvPr/>
        </p:nvPicPr>
        <p:blipFill>
          <a:blip r:embed="rId3"/>
          <a:srcRect t="5636" b="30167"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ISK FACTORS&#10;•&#10;•&#10;•&#10;•&#10;•&#10;•&#10;&#10;Primiparity&#10;Small maternal stature&#10;Maternal pelvic anomalies&#10;Prolonged or unusually rapid labor&#10;..."/>
          <p:cNvPicPr>
            <a:picLocks noChangeAspect="1" noChangeArrowheads="1"/>
          </p:cNvPicPr>
          <p:nvPr/>
        </p:nvPicPr>
        <p:blipFill>
          <a:blip r:embed="rId2"/>
          <a:srcRect b="17544"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</p:spPr>
      </p:pic>
      <p:pic>
        <p:nvPicPr>
          <p:cNvPr id="3" name="Picture 2" descr="• Use of mid forceps or vaccum&#10;extraction&#10;• Versions and extractions&#10;• Very low birth weight or extreme&#10;prematurity&#10;• Feta..."/>
          <p:cNvPicPr>
            <a:picLocks noChangeAspect="1" noChangeArrowheads="1"/>
          </p:cNvPicPr>
          <p:nvPr/>
        </p:nvPicPr>
        <p:blipFill>
          <a:blip r:embed="rId3"/>
          <a:srcRect t="21478" b="12702"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ANAGEMENT&#10;• Resolves without intervention&#10;• Monitoring head growth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4071942"/>
          </a:xfrm>
          <a:prstGeom prst="rect">
            <a:avLst/>
          </a:prstGeom>
          <a:noFill/>
        </p:spPr>
      </p:pic>
      <p:pic>
        <p:nvPicPr>
          <p:cNvPr id="3" name="Picture 2" descr="INTRAPARENCHYMAL&#10;HAEMORRHAGE&#10;• TYPES&#10;• Intra cerebral&#10;Causes:&#10;&#10;• rupture of an av malformation or aneurysm&#10;• coagulation d..."/>
          <p:cNvPicPr>
            <a:picLocks noChangeAspect="1" noChangeArrowheads="1"/>
          </p:cNvPicPr>
          <p:nvPr/>
        </p:nvPicPr>
        <p:blipFill>
          <a:blip r:embed="rId3"/>
          <a:srcRect b="28602"/>
          <a:stretch>
            <a:fillRect/>
          </a:stretch>
        </p:blipFill>
        <p:spPr bwMode="auto">
          <a:xfrm>
            <a:off x="0" y="3929066"/>
            <a:ext cx="9144000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• Intracerebellar :&#10;more common in preterm than the&#10;term babies. May be a primary&#10;haemorrhage or may result from venous&#10;he..."/>
          <p:cNvPicPr>
            <a:picLocks noChangeAspect="1" noChangeArrowheads="1"/>
          </p:cNvPicPr>
          <p:nvPr/>
        </p:nvPicPr>
        <p:blipFill>
          <a:blip r:embed="rId2"/>
          <a:srcRect b="33299"/>
          <a:stretch>
            <a:fillRect/>
          </a:stretch>
        </p:blipFill>
        <p:spPr bwMode="auto">
          <a:xfrm>
            <a:off x="0" y="-214338"/>
            <a:ext cx="9143999" cy="3500462"/>
          </a:xfrm>
          <a:prstGeom prst="rect">
            <a:avLst/>
          </a:prstGeom>
          <a:noFill/>
        </p:spPr>
      </p:pic>
      <p:pic>
        <p:nvPicPr>
          <p:cNvPr id="3" name="Picture 2" descr="CLINICAL FEATURES&#10;• In the preterm infant&#10;– IPH is often clinically silent in either&#10;intracranial fossa , unless the hemor..."/>
          <p:cNvPicPr>
            <a:picLocks noChangeAspect="1" noChangeArrowheads="1"/>
          </p:cNvPicPr>
          <p:nvPr/>
        </p:nvPicPr>
        <p:blipFill>
          <a:blip r:embed="rId3"/>
          <a:srcRect b="41371"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IAGNOSIS&#10;• CT Scans&#10;• MRI&#10;• Cranial ultrasonography&#10;&#10; "/>
          <p:cNvPicPr>
            <a:picLocks noChangeAspect="1" noChangeArrowheads="1"/>
          </p:cNvPicPr>
          <p:nvPr/>
        </p:nvPicPr>
        <p:blipFill>
          <a:blip r:embed="rId2"/>
          <a:srcRect b="3030"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noFill/>
        </p:spPr>
      </p:pic>
      <p:pic>
        <p:nvPicPr>
          <p:cNvPr id="3" name="Picture 2" descr="MANAGEMENT&#10;• Symptomatic treatment and support&#10;• Neurosurgical intervention&#10;&#10; "/>
          <p:cNvPicPr>
            <a:picLocks noChangeAspect="1" noChangeArrowheads="1"/>
          </p:cNvPicPr>
          <p:nvPr/>
        </p:nvPicPr>
        <p:blipFill>
          <a:blip r:embed="rId3"/>
          <a:srcRect t="19847" b="27990"/>
          <a:stretch>
            <a:fillRect/>
          </a:stretch>
        </p:blipFill>
        <p:spPr bwMode="auto">
          <a:xfrm>
            <a:off x="0" y="4500570"/>
            <a:ext cx="9144000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Newborn and Infant Intracranial Hemorrhage or Subarachnoid Hemorrhage Injury  Lawyers - McEldrew Young Purtell Merri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ERMINAL MATRIX&#10;HEMORRHAGE&#10;(INTRAVENTRICULAR HAEMORRHAGE)&#10;&#10;• Causes:&#10;• Trauma,&#10;• Perinatal asphyxia&#10;• Secondary to venou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ACTORS IN THE PATHOGENESIS&#10;• Intra vascular factors&#10;– Ischemia / reperfusion&#10;– Fluctuating cerebral blood flow&#10;– Increase..."/>
          <p:cNvPicPr>
            <a:picLocks noChangeAspect="1" noChangeArrowheads="1"/>
          </p:cNvPicPr>
          <p:nvPr/>
        </p:nvPicPr>
        <p:blipFill>
          <a:blip r:embed="rId2"/>
          <a:srcRect b="46190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</p:spPr>
      </p:pic>
      <p:pic>
        <p:nvPicPr>
          <p:cNvPr id="3" name="Picture 2" descr="• Vascular factors&#10;– Tenuous involuting capillaries with large&#10;diameter lumen&#10;&#10;• Extra vascular factors&#10;– Deficient vascul..."/>
          <p:cNvPicPr>
            <a:picLocks noChangeAspect="1" noChangeArrowheads="1"/>
          </p:cNvPicPr>
          <p:nvPr/>
        </p:nvPicPr>
        <p:blipFill>
          <a:blip r:embed="rId3"/>
          <a:srcRect t="6180" b="45254"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LINICAL FEATURES&#10;In the preterm newborn&#10;• Usually clinically silent&#10;• Decreased levels of consciousness and&#10;spontaneous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Germinal matrix hemorrhage (grading) | Radiology Reference Article |  Radiopaedia.org"/>
          <p:cNvPicPr>
            <a:picLocks noChangeAspect="1" noChangeArrowheads="1"/>
          </p:cNvPicPr>
          <p:nvPr/>
        </p:nvPicPr>
        <p:blipFill>
          <a:blip r:embed="rId2"/>
          <a:srcRect r="6875"/>
          <a:stretch>
            <a:fillRect/>
          </a:stretch>
        </p:blipFill>
        <p:spPr bwMode="auto">
          <a:xfrm>
            <a:off x="155574" y="0"/>
            <a:ext cx="86312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 term newborns&#10;• Seizures&#10;• Irritability&#10;• Apnea&#10;• Lethargy&#10;• Vomiting with dehydration&#10;• Full fontanels&#10;&#10; "/>
          <p:cNvPicPr>
            <a:picLocks noChangeAspect="1" noChangeArrowheads="1"/>
          </p:cNvPicPr>
          <p:nvPr/>
        </p:nvPicPr>
        <p:blipFill>
          <a:blip r:embed="rId2"/>
          <a:srcRect t="7608" b="19565"/>
          <a:stretch>
            <a:fillRect/>
          </a:stretch>
        </p:blipFill>
        <p:spPr bwMode="auto">
          <a:xfrm>
            <a:off x="0" y="0"/>
            <a:ext cx="9143999" cy="4071942"/>
          </a:xfrm>
          <a:prstGeom prst="rect">
            <a:avLst/>
          </a:prstGeom>
          <a:noFill/>
        </p:spPr>
      </p:pic>
      <p:pic>
        <p:nvPicPr>
          <p:cNvPr id="3" name="Picture 2" descr="DIAGNOSIS&#10;• Cranial ultra sonography&#10;• CT or MRI&#10;&#10; "/>
          <p:cNvPicPr>
            <a:picLocks noChangeAspect="1" noChangeArrowheads="1"/>
          </p:cNvPicPr>
          <p:nvPr/>
        </p:nvPicPr>
        <p:blipFill>
          <a:blip r:embed="rId3"/>
          <a:srcRect t="22897" b="28038"/>
          <a:stretch>
            <a:fillRect/>
          </a:stretch>
        </p:blipFill>
        <p:spPr bwMode="auto">
          <a:xfrm>
            <a:off x="0" y="4000504"/>
            <a:ext cx="9143999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NAGEMENT&#10;•&#10;•&#10;•&#10;•&#10;&#10;Prevention&#10;Supportive care&#10;Careful monitoring&#10;Surgical intervention&#10;&#10; "/>
          <p:cNvPicPr>
            <a:picLocks noChangeAspect="1" noChangeArrowheads="1"/>
          </p:cNvPicPr>
          <p:nvPr/>
        </p:nvPicPr>
        <p:blipFill>
          <a:blip r:embed="rId2"/>
          <a:srcRect t="4348" b="18841"/>
          <a:stretch>
            <a:fillRect/>
          </a:stretch>
        </p:blipFill>
        <p:spPr bwMode="auto">
          <a:xfrm>
            <a:off x="0" y="0"/>
            <a:ext cx="9144000" cy="3929066"/>
          </a:xfrm>
          <a:prstGeom prst="rect">
            <a:avLst/>
          </a:prstGeom>
          <a:noFill/>
        </p:spPr>
      </p:pic>
      <p:pic>
        <p:nvPicPr>
          <p:cNvPr id="3" name="Picture 2" descr="NERVE INJURY&#10;&#10; "/>
          <p:cNvPicPr>
            <a:picLocks noChangeAspect="1" noChangeArrowheads="1"/>
          </p:cNvPicPr>
          <p:nvPr/>
        </p:nvPicPr>
        <p:blipFill>
          <a:blip r:embed="rId3"/>
          <a:srcRect t="24379" b="15801"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YPES&#10;• Head and neck injuries&#10;• Nerve injury&#10;• Facial injuries&#10;• Fractures&#10;• Intra-abdominal injury&#10;&#10;• Soft tissue injur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RACHIAL PLEXUS INJURY&#10;•&#10;•&#10;•&#10;•&#10;&#10;Erb’s palsy&#10;Klumpke’spalsy&#10;Injury to the upper plexus,&#10;Erb-Duchenne paralysis&#10;&#10; "/>
          <p:cNvPicPr>
            <a:picLocks noChangeAspect="1" noChangeArrowheads="1"/>
          </p:cNvPicPr>
          <p:nvPr/>
        </p:nvPicPr>
        <p:blipFill>
          <a:blip r:embed="rId2"/>
          <a:srcRect t="4825" b="54960"/>
          <a:stretch>
            <a:fillRect/>
          </a:stretch>
        </p:blipFill>
        <p:spPr bwMode="auto">
          <a:xfrm>
            <a:off x="0" y="0"/>
            <a:ext cx="9143999" cy="3000372"/>
          </a:xfrm>
          <a:prstGeom prst="rect">
            <a:avLst/>
          </a:prstGeom>
          <a:noFill/>
        </p:spPr>
      </p:pic>
      <p:pic>
        <p:nvPicPr>
          <p:cNvPr id="3" name="Picture 2" descr="BRACHIAL PLEXUS INJURY&#10;• Risk factors&#10;•&#10;•&#10;•&#10;•&#10;&#10;Macrosomia&#10;shoulder dystocia&#10;instrumented deliveries&#10;malpresentation&#10;&#10; "/>
          <p:cNvPicPr>
            <a:picLocks noChangeAspect="1" noChangeArrowheads="1"/>
          </p:cNvPicPr>
          <p:nvPr/>
        </p:nvPicPr>
        <p:blipFill>
          <a:blip r:embed="rId3"/>
          <a:srcRect b="36430"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RB-DUCHENNE PARALYSIS&#10;• 5th and 6th cervical nerves injury&#10;• The infant loses the power to abduct the&#10;arm from the should..."/>
          <p:cNvPicPr>
            <a:picLocks noChangeAspect="1" noChangeArrowheads="1"/>
          </p:cNvPicPr>
          <p:nvPr/>
        </p:nvPicPr>
        <p:blipFill>
          <a:blip r:embed="rId2"/>
          <a:srcRect t="381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• Adduction and internal rotation of the arm&#10;with pronation of the forearm.&#10;• Biceps reflex is absent&#10;• Moro reflex is ab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Birth inju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5598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KLUMPKE’SPALSY&#10;• Involves the C8 and T1 nerves, resulting in&#10;weakness of the intrinsic hand muscles&#10;and long flexors of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• The grasp reflex is absent but the biceps&#10;reflex is present.&#10;• Flaccid extremity with absent reflexes.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chapter 20 - brachial plexus (part 2) Flashcards | Quizlet"/>
          <p:cNvPicPr>
            <a:picLocks noChangeAspect="1" noChangeArrowheads="1"/>
          </p:cNvPicPr>
          <p:nvPr/>
        </p:nvPicPr>
        <p:blipFill>
          <a:blip r:embed="rId2"/>
          <a:srcRect t="6593" b="2198"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46082" name="Picture 2" descr="Erb S Palsy Symptoms In Adul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ASSOCIATED LESIONS&#10;• Hematomas of the sternocleidomastoid&#10;muscle, and fractures of the clavicle and&#10;humerus.&#10;• Ipsilateral..."/>
          <p:cNvPicPr>
            <a:picLocks noChangeAspect="1" noChangeArrowheads="1"/>
          </p:cNvPicPr>
          <p:nvPr/>
        </p:nvPicPr>
        <p:blipFill>
          <a:blip r:embed="rId2"/>
          <a:srcRect t="192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TYPES&#10;• Neuropraxia with temporary conduction&#10;block&#10;• Axonotmesis with a severed axon, but with&#10;intact surrounding neurona..."/>
          <p:cNvPicPr>
            <a:picLocks noChangeAspect="1" noChangeArrowheads="1"/>
          </p:cNvPicPr>
          <p:nvPr/>
        </p:nvPicPr>
        <p:blipFill>
          <a:blip r:embed="rId2"/>
          <a:srcRect b="52204"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pic>
        <p:nvPicPr>
          <p:cNvPr id="3" name="Picture 2" descr="DIAGNOSIS&#10;• Physical examination.&#10;• Radiographs of the shoulder and upper&#10;arm&#10;&#10; "/>
          <p:cNvPicPr>
            <a:picLocks noChangeAspect="1" noChangeArrowheads="1"/>
          </p:cNvPicPr>
          <p:nvPr/>
        </p:nvPicPr>
        <p:blipFill>
          <a:blip r:embed="rId3"/>
          <a:srcRect t="23311" b="47487"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Klumpke Par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EAD AND NECK INJURIES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027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Erbs Palsy Law for victims of Brachial Plex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74143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MANAGEMENT&#10;• Initial treatment is conservative.&#10;• The arm is immobilized across the upper&#10;abdomen during the first week&#10;•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FACIAL NERVE PALSY&#10;(BELL’S PALSY)&#10;• Risk factors&#10;– forceps delivery&#10;– prolonged second stage of labor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View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928925" cy="6858000"/>
          </a:xfrm>
          <a:prstGeom prst="rect">
            <a:avLst/>
          </a:prstGeom>
          <a:noFill/>
        </p:spPr>
      </p:pic>
      <p:pic>
        <p:nvPicPr>
          <p:cNvPr id="107524" name="Picture 4" descr="Week 4 : Peripheral nn injury - Arm/Elbow Flashcards | Quiz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62150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linical manifestations&#10;• weakness of both upper and lower facial&#10;muscles.&#10;• At rest, the nasolabial fold is flattened and..."/>
          <p:cNvPicPr>
            <a:picLocks noChangeAspect="1" noChangeArrowheads="1"/>
          </p:cNvPicPr>
          <p:nvPr/>
        </p:nvPicPr>
        <p:blipFill>
          <a:blip r:embed="rId2"/>
          <a:srcRect b="46000"/>
          <a:stretch>
            <a:fillRect/>
          </a:stretch>
        </p:blipFill>
        <p:spPr bwMode="auto">
          <a:xfrm>
            <a:off x="0" y="0"/>
            <a:ext cx="9143999" cy="2643182"/>
          </a:xfrm>
          <a:prstGeom prst="rect">
            <a:avLst/>
          </a:prstGeom>
          <a:noFill/>
        </p:spPr>
      </p:pic>
      <p:pic>
        <p:nvPicPr>
          <p:cNvPr id="3" name="Picture 2" descr="• lacerations and bruising&#10;• neurologic findings&#10;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TREATMENT&#10;• protection of the involved eye by&#10;application of artificial tears and taping to&#10;prevent corneal injury.&#10;• neur..."/>
          <p:cNvPicPr>
            <a:picLocks noChangeAspect="1" noChangeArrowheads="1"/>
          </p:cNvPicPr>
          <p:nvPr/>
        </p:nvPicPr>
        <p:blipFill>
          <a:blip r:embed="rId2"/>
          <a:srcRect b="45834"/>
          <a:stretch>
            <a:fillRect/>
          </a:stretch>
        </p:blipFill>
        <p:spPr bwMode="auto">
          <a:xfrm>
            <a:off x="0" y="0"/>
            <a:ext cx="9144000" cy="2714620"/>
          </a:xfrm>
          <a:prstGeom prst="rect">
            <a:avLst/>
          </a:prstGeom>
          <a:noFill/>
        </p:spPr>
      </p:pic>
      <p:pic>
        <p:nvPicPr>
          <p:cNvPr id="3" name="Picture 2" descr="PHRENIC NERVE INJURY&#10;• The phrenic nerve arises from the third&#10;through fifth cervical nerve roots.&#10;• Injury to the phrenic..."/>
          <p:cNvPicPr>
            <a:picLocks noChangeAspect="1" noChangeArrowheads="1"/>
          </p:cNvPicPr>
          <p:nvPr/>
        </p:nvPicPr>
        <p:blipFill>
          <a:blip r:embed="rId3"/>
          <a:srcRect t="8505" b="6443"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Birth trauma 2010"/>
          <p:cNvPicPr>
            <a:picLocks noChangeAspect="1" noChangeArrowheads="1"/>
          </p:cNvPicPr>
          <p:nvPr/>
        </p:nvPicPr>
        <p:blipFill>
          <a:blip r:embed="rId2"/>
          <a:srcRect l="11546"/>
          <a:stretch>
            <a:fillRect/>
          </a:stretch>
        </p:blipFill>
        <p:spPr bwMode="auto">
          <a:xfrm>
            <a:off x="214282" y="0"/>
            <a:ext cx="857256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LINICAL MANIFESTATIONS&#10;• respiratory distress, with diminished breath&#10;sounds on the affected side.&#10;• Chest radiographs sh..."/>
          <p:cNvPicPr>
            <a:picLocks noChangeAspect="1" noChangeArrowheads="1"/>
          </p:cNvPicPr>
          <p:nvPr/>
        </p:nvPicPr>
        <p:blipFill>
          <a:blip r:embed="rId2"/>
          <a:srcRect t="22727" b="58182"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</p:spPr>
      </p:pic>
      <p:pic>
        <p:nvPicPr>
          <p:cNvPr id="3" name="Picture 2" descr="TREATMENT&#10;• Initial treatment is supportive&#10;• Oxygen&#10;• Respiratory failure may be treated with&#10;continuous positive airway ..."/>
          <p:cNvPicPr>
            <a:picLocks noChangeAspect="1" noChangeArrowheads="1"/>
          </p:cNvPicPr>
          <p:nvPr/>
        </p:nvPicPr>
        <p:blipFill>
          <a:blip r:embed="rId3"/>
          <a:srcRect t="939" b="23904"/>
          <a:stretch>
            <a:fillRect/>
          </a:stretch>
        </p:blipFill>
        <p:spPr bwMode="auto">
          <a:xfrm>
            <a:off x="0" y="1571612"/>
            <a:ext cx="9143999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LARYNGEAL NERVE INJURY&#10;• Symptoms&#10;•&#10;•&#10;•&#10;•&#10;•&#10;&#10;Stridor&#10;respiratory distress&#10;hoarse cry&#10;dysphagia,&#10;Aspiration&#10;&#10; "/>
          <p:cNvPicPr>
            <a:picLocks noChangeAspect="1" noChangeArrowheads="1"/>
          </p:cNvPicPr>
          <p:nvPr/>
        </p:nvPicPr>
        <p:blipFill>
          <a:blip r:embed="rId2"/>
          <a:srcRect b="319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• Diagnosis is made by direct&#10;laryngoscopy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XTRACRANIAL INJURIES&#10;• CAPUT SUCCEDANEUM&#10;• CEPHALHEMATOMA&#10;• SUBGALEAL HEMORRHAGE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Treatment&#10;• Small frequent feedings may be required&#10;to decrease the risk of aspiration.&#10;• Intubation&#10;• Tracheostomy&#10;• Bil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SPINAL CORD INJURY&#10;• Clinical findings&#10;• decreased or absent spontaneous&#10;movement&#10;• absent deep tendon reflexes&#10;• absent o..."/>
          <p:cNvPicPr>
            <a:picLocks noChangeAspect="1" noChangeArrowheads="1"/>
          </p:cNvPicPr>
          <p:nvPr/>
        </p:nvPicPr>
        <p:blipFill>
          <a:blip r:embed="rId3"/>
          <a:srcRect t="7246" b="21739"/>
          <a:stretch>
            <a:fillRect/>
          </a:stretch>
        </p:blipFill>
        <p:spPr bwMode="auto">
          <a:xfrm>
            <a:off x="0" y="0"/>
            <a:ext cx="9144000" cy="4429132"/>
          </a:xfrm>
          <a:prstGeom prst="rect">
            <a:avLst/>
          </a:prstGeom>
          <a:noFill/>
        </p:spPr>
      </p:pic>
      <p:pic>
        <p:nvPicPr>
          <p:cNvPr id="3" name="Picture 2" descr="• Lesions above C4 are almost always&#10;associated with apnea&#10;• Lesions between C4 and T4 may have&#10;respiratory distress secon..."/>
          <p:cNvPicPr>
            <a:picLocks noChangeAspect="1" noChangeArrowheads="1"/>
          </p:cNvPicPr>
          <p:nvPr/>
        </p:nvPicPr>
        <p:blipFill>
          <a:blip r:embed="rId4"/>
          <a:srcRect t="18972" b="39525"/>
          <a:stretch>
            <a:fillRect/>
          </a:stretch>
        </p:blipFill>
        <p:spPr bwMode="auto">
          <a:xfrm>
            <a:off x="0" y="4429132"/>
            <a:ext cx="9144000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Traumatic Birth Injury Gastro intestinal polyps Made by"/>
          <p:cNvPicPr>
            <a:picLocks noChangeAspect="1" noChangeArrowheads="1"/>
          </p:cNvPicPr>
          <p:nvPr/>
        </p:nvPicPr>
        <p:blipFill>
          <a:blip r:embed="rId2"/>
          <a:srcRect l="10231" t="10363" b="72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MANAGEMENT&#10;• If cord injury is suspected in the delivery&#10;room, the head, neck, and spine should be&#10;immobilized.&#10;• Therap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FACIAL INJURIES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nfographics Break Down the Impact of Spinal Cord Injury (SCI) | High  Impact® Visual Litigation Strategies™"/>
          <p:cNvPicPr>
            <a:picLocks noChangeAspect="1" noChangeArrowheads="1"/>
          </p:cNvPicPr>
          <p:nvPr/>
        </p:nvPicPr>
        <p:blipFill>
          <a:blip r:embed="rId2"/>
          <a:srcRect b="74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NASAL SEPTAL&#10;DISLOCATION&#10;• Nasal septal dislocation involves&#10;dislocation of the triangular cartilaginous&#10;portion of the se..."/>
          <p:cNvPicPr>
            <a:picLocks noChangeAspect="1" noChangeArrowheads="1"/>
          </p:cNvPicPr>
          <p:nvPr/>
        </p:nvPicPr>
        <p:blipFill>
          <a:blip r:embed="rId2"/>
          <a:srcRect t="21985" b="21277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</p:spPr>
      </p:pic>
      <p:pic>
        <p:nvPicPr>
          <p:cNvPr id="4" name="Picture 3" descr="CLINICAL FEATURES&#10;• airway obstruction.&#10;• deviation of the nose to one side&#10;• The nares are asymmetric, with flattening&#10;of..."/>
          <p:cNvPicPr>
            <a:picLocks noChangeAspect="1" noChangeArrowheads="1"/>
          </p:cNvPicPr>
          <p:nvPr/>
        </p:nvPicPr>
        <p:blipFill>
          <a:blip r:embed="rId3"/>
          <a:srcRect t="6250" b="43750"/>
          <a:stretch>
            <a:fillRect/>
          </a:stretch>
        </p:blipFill>
        <p:spPr bwMode="auto">
          <a:xfrm>
            <a:off x="0" y="3714752"/>
            <a:ext cx="914400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MANAGEMENT&#10;• Definitive diagnosis can be made by&#10;rhinoscopy&#10;• manual reduction performed by an&#10;otolaryngologist using a na..."/>
          <p:cNvPicPr>
            <a:picLocks noChangeAspect="1" noChangeArrowheads="1"/>
          </p:cNvPicPr>
          <p:nvPr/>
        </p:nvPicPr>
        <p:blipFill>
          <a:blip r:embed="rId2"/>
          <a:srcRect t="25837" b="394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OCULAR INJURIES&#10;• Rupture of Descemet’s membrane of the&#10;cornea&#10;• lid lacerations&#10;• hyphema (blood in anterior chamber)&#10;• v..."/>
          <p:cNvPicPr>
            <a:picLocks noChangeAspect="1" noChangeArrowheads="1"/>
          </p:cNvPicPr>
          <p:nvPr/>
        </p:nvPicPr>
        <p:blipFill>
          <a:blip r:embed="rId2"/>
          <a:srcRect b="35257"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Neonatal exami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63126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APUT SUCCEDANEUM&#10;• A caput succedaneum is a&#10;serosanguinous fluid collection above the&#10;periosteum. It presents as a soft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8702706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ONGENITAL MUSCULAR&#10;TORTICOLLIS&#10;• atrophic muscle fibers surrounded by&#10;collagen and fibroblasts.&#10;• tearing of the muscle f..."/>
          <p:cNvPicPr>
            <a:picLocks noChangeAspect="1" noChangeArrowheads="1"/>
          </p:cNvPicPr>
          <p:nvPr/>
        </p:nvPicPr>
        <p:blipFill>
          <a:blip r:embed="rId2"/>
          <a:srcRect t="6557" b="6557"/>
          <a:stretch>
            <a:fillRect/>
          </a:stretch>
        </p:blipFill>
        <p:spPr bwMode="auto">
          <a:xfrm>
            <a:off x="0" y="0"/>
            <a:ext cx="9144000" cy="4071942"/>
          </a:xfrm>
          <a:prstGeom prst="rect">
            <a:avLst/>
          </a:prstGeom>
          <a:noFill/>
        </p:spPr>
      </p:pic>
      <p:pic>
        <p:nvPicPr>
          <p:cNvPr id="3" name="Picture 2" descr="CLINICAL FEATURES&#10;• The head is tilted toward the side of the&#10;lesion and rotated to the contralateral side,&#10;• chin is slig..."/>
          <p:cNvPicPr>
            <a:picLocks noChangeAspect="1" noChangeArrowheads="1"/>
          </p:cNvPicPr>
          <p:nvPr/>
        </p:nvPicPr>
        <p:blipFill>
          <a:blip r:embed="rId3"/>
          <a:srcRect t="6383" b="27660"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IAGNOSIS&#10;• physical examination&#10;• Radiographs should be obtained to rule&#10;out abnormalities of the cervical spine.&#10;• Ultr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hapter 23.  KEY CONCEPT The head can be divided into two anatomical  groups; the face and the cranium. The face includes the structures of the  eye, nose, - ppt download"/>
          <p:cNvPicPr>
            <a:picLocks noChangeAspect="1" noChangeArrowheads="1"/>
          </p:cNvPicPr>
          <p:nvPr/>
        </p:nvPicPr>
        <p:blipFill>
          <a:blip r:embed="rId2"/>
          <a:srcRect l="2986" t="6319" r="7170" b="16597"/>
          <a:stretch>
            <a:fillRect/>
          </a:stretch>
        </p:blipFill>
        <p:spPr bwMode="auto">
          <a:xfrm>
            <a:off x="0" y="0"/>
            <a:ext cx="4071934" cy="3071810"/>
          </a:xfrm>
          <a:prstGeom prst="rect">
            <a:avLst/>
          </a:prstGeom>
          <a:noFill/>
        </p:spPr>
      </p:pic>
      <p:pic>
        <p:nvPicPr>
          <p:cNvPr id="95236" name="Picture 4" descr="Posterior Segment Trauma Dr.Ali Salehi BLUNT TRAUMA Ocular trauma is a  significant cause of visual loss millions injuries occur annually in USA. -  ppt download"/>
          <p:cNvPicPr>
            <a:picLocks noChangeAspect="1" noChangeArrowheads="1"/>
          </p:cNvPicPr>
          <p:nvPr/>
        </p:nvPicPr>
        <p:blipFill>
          <a:blip r:embed="rId3"/>
          <a:srcRect l="4615" t="8757" r="4615" b="8674"/>
          <a:stretch>
            <a:fillRect/>
          </a:stretch>
        </p:blipFill>
        <p:spPr bwMode="auto">
          <a:xfrm>
            <a:off x="4143372" y="0"/>
            <a:ext cx="5000628" cy="3071810"/>
          </a:xfrm>
          <a:prstGeom prst="rect">
            <a:avLst/>
          </a:prstGeom>
          <a:noFill/>
        </p:spPr>
      </p:pic>
      <p:pic>
        <p:nvPicPr>
          <p:cNvPr id="95238" name="Picture 6" descr="Cornea Anatomy &amp;amp; Functions - LinkoC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4143372" cy="4000504"/>
          </a:xfrm>
          <a:prstGeom prst="rect">
            <a:avLst/>
          </a:prstGeom>
          <a:noFill/>
        </p:spPr>
      </p:pic>
      <p:pic>
        <p:nvPicPr>
          <p:cNvPr id="95240" name="Picture 8" descr="Vitreous Hemorrhage: Symptoms and Treatment- Advanced Eye hospital"/>
          <p:cNvPicPr>
            <a:picLocks noChangeAspect="1" noChangeArrowheads="1"/>
          </p:cNvPicPr>
          <p:nvPr/>
        </p:nvPicPr>
        <p:blipFill>
          <a:blip r:embed="rId5"/>
          <a:srcRect l="7745" t="8888" r="5120" b="6667"/>
          <a:stretch>
            <a:fillRect/>
          </a:stretch>
        </p:blipFill>
        <p:spPr bwMode="auto">
          <a:xfrm>
            <a:off x="4214810" y="3143248"/>
            <a:ext cx="4929190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Birth injuries and icterus neonata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TREATMENT&#10;• active and passive stretching&#10;• surgery&#10;&#10; "/>
          <p:cNvPicPr>
            <a:picLocks noChangeAspect="1" noChangeArrowheads="1"/>
          </p:cNvPicPr>
          <p:nvPr/>
        </p:nvPicPr>
        <p:blipFill>
          <a:blip r:embed="rId2"/>
          <a:srcRect b="206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Mandibular Asymmetry and Breastfeeding Problems: Experience From 11 Cases |  Semantic Scholar"/>
          <p:cNvPicPr>
            <a:picLocks noChangeAspect="1" noChangeArrowheads="1"/>
          </p:cNvPicPr>
          <p:nvPr/>
        </p:nvPicPr>
        <p:blipFill>
          <a:blip r:embed="rId2"/>
          <a:srcRect l="5263" r="3947" b="5882"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  <p:pic>
        <p:nvPicPr>
          <p:cNvPr id="93188" name="Picture 4" descr="What is Torticollis and its Treatment? | Cranial Therapy Cen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RACTURES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LAVICULAR FRACTURE&#10;• clavicle is the most frequently fractured&#10;bone during birth&#10;&#10; "/>
          <p:cNvPicPr>
            <a:picLocks noChangeAspect="1" noChangeArrowheads="1"/>
          </p:cNvPicPr>
          <p:nvPr/>
        </p:nvPicPr>
        <p:blipFill>
          <a:blip r:embed="rId2"/>
          <a:srcRect b="28814"/>
          <a:stretch>
            <a:fillRect/>
          </a:stretch>
        </p:blipFill>
        <p:spPr bwMode="auto">
          <a:xfrm>
            <a:off x="0" y="0"/>
            <a:ext cx="9144000" cy="3857628"/>
          </a:xfrm>
          <a:prstGeom prst="rect">
            <a:avLst/>
          </a:prstGeom>
          <a:noFill/>
        </p:spPr>
      </p:pic>
      <p:pic>
        <p:nvPicPr>
          <p:cNvPr id="3" name="Picture 2" descr="Risk factors&#10;•&#10;•&#10;•&#10;•&#10;&#10;higher birth weight&#10;prolonged second stage of labor&#10;shoulder dystocia&#10;instrumented deliveries&#10;&#10; "/>
          <p:cNvPicPr>
            <a:picLocks noChangeAspect="1" noChangeArrowheads="1"/>
          </p:cNvPicPr>
          <p:nvPr/>
        </p:nvPicPr>
        <p:blipFill>
          <a:blip r:embed="rId3"/>
          <a:srcRect t="5077" b="57396"/>
          <a:stretch>
            <a:fillRect/>
          </a:stretch>
        </p:blipFill>
        <p:spPr bwMode="auto">
          <a:xfrm>
            <a:off x="0" y="3857628"/>
            <a:ext cx="9143999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ANAGEMENT&#10;• Asymptomatic incomplete fractures require&#10;no treatment.&#10;• Complete fractures are treated with&#10;immobiliza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LONG BONE FRACTURES&#10;Risk factors&#10;• breech presentation&#10;• cesarean delivery&#10;• low birthweight&#10;&#10; "/>
          <p:cNvPicPr>
            <a:picLocks noChangeAspect="1" noChangeArrowheads="1"/>
          </p:cNvPicPr>
          <p:nvPr/>
        </p:nvPicPr>
        <p:blipFill>
          <a:blip r:embed="rId2"/>
          <a:srcRect b="59460"/>
          <a:stretch>
            <a:fillRect/>
          </a:stretch>
        </p:blipFill>
        <p:spPr bwMode="auto">
          <a:xfrm>
            <a:off x="0" y="0"/>
            <a:ext cx="9144000" cy="3000372"/>
          </a:xfrm>
          <a:prstGeom prst="rect">
            <a:avLst/>
          </a:prstGeom>
          <a:noFill/>
        </p:spPr>
      </p:pic>
      <p:pic>
        <p:nvPicPr>
          <p:cNvPr id="3" name="Picture 2" descr="CLINICAL FEATURES&#10;• decreased movement of the affected&#10;extremity, swelling, pain with passive&#10;movement, and crepitus&#10;&#10; "/>
          <p:cNvPicPr>
            <a:picLocks noChangeAspect="1" noChangeArrowheads="1"/>
          </p:cNvPicPr>
          <p:nvPr/>
        </p:nvPicPr>
        <p:blipFill>
          <a:blip r:embed="rId3"/>
          <a:srcRect t="6394" b="36065"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• The edema disappears within the 1st few&#10;days of life.&#10;• Molding of the head and overriding of the&#10;parietal bones disapp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42852"/>
            <a:ext cx="8988425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lavicle Fractures | Johns Hopkins Medic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3214686"/>
          </a:xfrm>
          <a:prstGeom prst="rect">
            <a:avLst/>
          </a:prstGeom>
          <a:noFill/>
        </p:spPr>
      </p:pic>
      <p:sp>
        <p:nvSpPr>
          <p:cNvPr id="92164" name="AutoShape 4" descr="Clavicle Fra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66" name="Picture 6" descr="Clavicle Fracture"/>
          <p:cNvPicPr>
            <a:picLocks noChangeAspect="1" noChangeArrowheads="1"/>
          </p:cNvPicPr>
          <p:nvPr/>
        </p:nvPicPr>
        <p:blipFill>
          <a:blip r:embed="rId3"/>
          <a:srcRect b="25454"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IAGNOSIS&#10;• Diagnosis is made radiographically&#10;• Ultrasonography&#10;&#10; "/>
          <p:cNvPicPr>
            <a:picLocks noChangeAspect="1" noChangeArrowheads="1"/>
          </p:cNvPicPr>
          <p:nvPr/>
        </p:nvPicPr>
        <p:blipFill>
          <a:blip r:embed="rId2"/>
          <a:srcRect b="30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TREATMENT&#10;• immobilization and splinting&#10;• Closed reduction and casting are required&#10;only when the bones are displaced.&#10;• ..."/>
          <p:cNvPicPr>
            <a:picLocks noChangeAspect="1" noChangeArrowheads="1"/>
          </p:cNvPicPr>
          <p:nvPr/>
        </p:nvPicPr>
        <p:blipFill>
          <a:blip r:embed="rId2"/>
          <a:srcRect b="32693"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</p:spPr>
      </p:pic>
      <p:pic>
        <p:nvPicPr>
          <p:cNvPr id="3" name="Picture 2" descr="INTRA-ABDOMINAL INJURY&#10;•&#10;•&#10;•&#10;•&#10;&#10;Liver injury is the most common&#10;Three potential mechanisms lead to intraabdominal injury:&#10;..."/>
          <p:cNvPicPr>
            <a:picLocks noChangeAspect="1" noChangeArrowheads="1"/>
          </p:cNvPicPr>
          <p:nvPr/>
        </p:nvPicPr>
        <p:blipFill>
          <a:blip r:embed="rId3"/>
          <a:srcRect b="45455"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Long bone anatomy, structure, parts, function and fracture ty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LINICAL MANIFESTATIONS&#10;• With hepatic or splenic rupture, patients&#10;develop sudden pallor, hemorrhagic&#10;shock, abdominal di..."/>
          <p:cNvPicPr>
            <a:picLocks noChangeAspect="1" noChangeArrowheads="1"/>
          </p:cNvPicPr>
          <p:nvPr/>
        </p:nvPicPr>
        <p:blipFill>
          <a:blip r:embed="rId2"/>
          <a:srcRect t="6474" b="41983"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  <p:pic>
        <p:nvPicPr>
          <p:cNvPr id="3" name="Picture 2" descr="• Subcapsular hematomas may present&#10;more insidiously, with anemia, poor&#10;feeding, tachypnea, and tachycardia.&#10;• Adrenal hem..."/>
          <p:cNvPicPr>
            <a:picLocks noChangeAspect="1" noChangeArrowheads="1"/>
          </p:cNvPicPr>
          <p:nvPr/>
        </p:nvPicPr>
        <p:blipFill>
          <a:blip r:embed="rId3"/>
          <a:srcRect t="2203" b="30303"/>
          <a:stretch>
            <a:fillRect/>
          </a:stretch>
        </p:blipFill>
        <p:spPr bwMode="auto">
          <a:xfrm>
            <a:off x="0" y="3071810"/>
            <a:ext cx="9143999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43 DDH ideas | hip dysplasia, hip babies, developmental dysplasia of the h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286248" cy="6858000"/>
          </a:xfrm>
          <a:prstGeom prst="rect">
            <a:avLst/>
          </a:prstGeom>
          <a:noFill/>
        </p:spPr>
      </p:pic>
      <p:pic>
        <p:nvPicPr>
          <p:cNvPr id="108548" name="Picture 4" descr="File:Hip Spica Casts.png - Wikimedia Comm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50006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IAGNOSIS&#10;• abdominal ultrasound&#10;• Computed tomography&#10;• Abdominal radiographs may show&#10;nonspecific intraperitoneal flui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dominal trauma-Hamisi Mkindi"/>
          <p:cNvPicPr>
            <a:picLocks noChangeAspect="1" noChangeArrowheads="1"/>
          </p:cNvPicPr>
          <p:nvPr/>
        </p:nvPicPr>
        <p:blipFill>
          <a:blip r:embed="rId2"/>
          <a:srcRect b="288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TREATMENT&#10;• volume replacement and correction of any&#10;coagulopathy.&#10;• If the infant is hemodynamically&#10;stable, conservative..."/>
          <p:cNvPicPr>
            <a:picLocks noChangeAspect="1" noChangeArrowheads="1"/>
          </p:cNvPicPr>
          <p:nvPr/>
        </p:nvPicPr>
        <p:blipFill>
          <a:blip r:embed="rId2"/>
          <a:srcRect t="7253" b="21667"/>
          <a:stretch>
            <a:fillRect/>
          </a:stretch>
        </p:blipFill>
        <p:spPr bwMode="auto">
          <a:xfrm>
            <a:off x="0" y="0"/>
            <a:ext cx="9144000" cy="4214818"/>
          </a:xfrm>
          <a:prstGeom prst="rect">
            <a:avLst/>
          </a:prstGeom>
          <a:noFill/>
        </p:spPr>
      </p:pic>
      <p:pic>
        <p:nvPicPr>
          <p:cNvPr id="3" name="Picture 2" descr="SOFT TISSUE INJURIES&#10;• Petechiae and ecchymoses&#10;• Lacerations and abrasions&#10;• Subcutaneous fat necrosis&#10;&#10; "/>
          <p:cNvPicPr>
            <a:picLocks noChangeAspect="1" noChangeArrowheads="1"/>
          </p:cNvPicPr>
          <p:nvPr/>
        </p:nvPicPr>
        <p:blipFill>
          <a:blip r:embed="rId3"/>
          <a:srcRect t="22632" b="33488"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NURSE’S ROLE…&#10;&#10; "/>
          <p:cNvPicPr>
            <a:picLocks noChangeAspect="1" noChangeArrowheads="1"/>
          </p:cNvPicPr>
          <p:nvPr/>
        </p:nvPicPr>
        <p:blipFill>
          <a:blip r:embed="rId2"/>
          <a:srcRect t="6084" b="18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ANAGEMENT&#10;• No specific treatment is needed&#10;• But if extensive ecchymoses are&#10;present, hyperbilirubinemia may develop&#10;• S..."/>
          <p:cNvPicPr>
            <a:picLocks noChangeAspect="1" noChangeArrowheads="1"/>
          </p:cNvPicPr>
          <p:nvPr/>
        </p:nvPicPr>
        <p:blipFill>
          <a:blip r:embed="rId2"/>
          <a:srcRect t="21154" b="21154"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</p:spPr>
      </p:pic>
      <p:pic>
        <p:nvPicPr>
          <p:cNvPr id="3" name="Picture 2" descr="CEPHALHEMATOMA&#10;• A cephalhematoma is a subperiosteal&#10;blood collection caused by rupture of&#10;vessels beneath the periosteum.&#10;&#10; "/>
          <p:cNvPicPr>
            <a:picLocks noChangeAspect="1" noChangeArrowheads="1"/>
          </p:cNvPicPr>
          <p:nvPr/>
        </p:nvPicPr>
        <p:blipFill>
          <a:blip r:embed="rId3"/>
          <a:srcRect b="21429"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HANK YOU….&#10;&#10; "/>
          <p:cNvPicPr>
            <a:picLocks noChangeAspect="1" noChangeArrowheads="1"/>
          </p:cNvPicPr>
          <p:nvPr/>
        </p:nvPicPr>
        <p:blipFill>
          <a:blip r:embed="rId2"/>
          <a:srcRect t="67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irth inju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ommon birth injuries part 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8455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                  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                     Thank U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632</TotalTime>
  <Words>10</Words>
  <Application>Microsoft Office PowerPoint</Application>
  <PresentationFormat>On-screen Show (4:3)</PresentationFormat>
  <Paragraphs>8</Paragraphs>
  <Slides>93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Foundry</vt:lpstr>
      <vt:lpstr>MOST COMMON BIRTH INJURIES                                        By                                                         Dr.Mahadevi A.L                                                        Assistant Professor                                                       Dept of Paediatrics                                                       08-06-2021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ELCOT</dc:creator>
  <cp:lastModifiedBy>New</cp:lastModifiedBy>
  <cp:revision>62</cp:revision>
  <dcterms:created xsi:type="dcterms:W3CDTF">2021-06-07T13:25:59Z</dcterms:created>
  <dcterms:modified xsi:type="dcterms:W3CDTF">2021-11-16T10:26:19Z</dcterms:modified>
</cp:coreProperties>
</file>